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12192000"/>
  <p:notesSz cx="6858000" cy="1857375"/>
  <p:embeddedFontLst>
    <p:embeddedFont>
      <p:font typeface="IBM Plex Mono SemiBold"/>
      <p:regular r:id="rId53"/>
      <p:bold r:id="rId54"/>
      <p:italic r:id="rId55"/>
      <p:boldItalic r:id="rId56"/>
    </p:embeddedFont>
    <p:embeddedFont>
      <p:font typeface="IBM Plex Mon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61" roundtripDataSignature="AMtx7mgnintXQhQhixmLaBwhYNHBSA7x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IBMPlexMon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IBMPlexMonoSemiBold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IBMPlexMonoSemiBold-italic.fntdata"/><Relationship Id="rId10" Type="http://schemas.openxmlformats.org/officeDocument/2006/relationships/slide" Target="slides/slide5.xml"/><Relationship Id="rId54" Type="http://schemas.openxmlformats.org/officeDocument/2006/relationships/font" Target="fonts/IBMPlexMonoSemiBold-bold.fntdata"/><Relationship Id="rId13" Type="http://schemas.openxmlformats.org/officeDocument/2006/relationships/slide" Target="slides/slide8.xml"/><Relationship Id="rId57" Type="http://schemas.openxmlformats.org/officeDocument/2006/relationships/font" Target="fonts/IBMPlexMono-regular.fntdata"/><Relationship Id="rId12" Type="http://schemas.openxmlformats.org/officeDocument/2006/relationships/slide" Target="slides/slide7.xml"/><Relationship Id="rId56" Type="http://schemas.openxmlformats.org/officeDocument/2006/relationships/font" Target="fonts/IBMPlexMonoSemiBold-boldItalic.fntdata"/><Relationship Id="rId15" Type="http://schemas.openxmlformats.org/officeDocument/2006/relationships/slide" Target="slides/slide10.xml"/><Relationship Id="rId59" Type="http://schemas.openxmlformats.org/officeDocument/2006/relationships/font" Target="fonts/IBMPlexMono-italic.fntdata"/><Relationship Id="rId14" Type="http://schemas.openxmlformats.org/officeDocument/2006/relationships/slide" Target="slides/slide9.xml"/><Relationship Id="rId58" Type="http://schemas.openxmlformats.org/officeDocument/2006/relationships/font" Target="fonts/IBMPlexMon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8" name="Google Shape;198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800"/>
              <a:buFont typeface="IBM Plex Mono SemiBold"/>
              <a:buNone/>
              <a:defRPr b="0" i="0" sz="4800" u="none" cap="none" strike="noStrike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5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5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5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5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5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5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6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6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6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6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5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5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ertical Title and Text">
  <p:cSld name="1_Vertical Title and 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5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5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5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5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5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hyperlink" Target="https://github.com/Tonyprimo/Capstone/blob/c7d133f0d26e9c577bdce2a99f5266c00be232b4/Data%20Wrangling/IBM-DS0321EN-SkillsNetwork_labs_module_1_L3_labs-jupyter-spacex-data_wrangling_jupyterlite.jupyterlite.ipynb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hyperlink" Target="https://github.com/Tonyprimo/Capstone/blob/c7d133f0d26e9c577bdce2a99f5266c00be232b4/Exploratory%20Analysis/IBM-DS0321EN-SkillsNetwork_labs_module_2_jupyter-labs-eda-dataviz.ipynb.jupyterlite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hyperlink" Target="https://github.com/Tonyprimo/Capstone/blob/c7d133f0d26e9c577bdce2a99f5266c00be232b4/Exploratory%20Analysis/jupyter-labs-eda-sql-coursera_sqllite.ipynb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hyperlink" Target="https://github.com/Tonyprimo/Capstone/blob/c7d133f0d26e9c577bdce2a99f5266c00be232b4/Interactive%20Visual%20Analytics/IBM-DS0321EN-SkillsNetwork_labs_module_3_lab_jupyter_launch_site_location.jupyterlite.ipynb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hyperlink" Target="https://github.com/Tonyprimo/Capstone/blob/c7d133f0d26e9c577bdce2a99f5266c00be232b4/Interactive%20Visual%20Analytics/spacex_dash_app.py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hyperlink" Target="https://github.com/Tonyprimo/Capstone/blob/16c45dc7b73b79a2bb7f8e5b8b874cfccfd14615/predictive%20analysis/IBM-DS0321EN-SkillsNetwork_labs_module_4_SpaceX_Machine_Learning_Prediction_Part_5.jupyterlite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Relationship Id="rId4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hyperlink" Target="https://github.com/Tonyprimo/Capstone/blob/c7d133f0d26e9c577bdce2a99f5266c00be232b4/Collecting%20the%20Data/jupyter-labs-spacex-data-collection-api.ipynb" TargetMode="External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hyperlink" Target="https://github.com/Tonyprimo/Capstone/blob/c7d133f0d26e9c577bdce2a99f5266c00be232b4/Collecting%20the%20Data/jupyter-labs-webscraping.ipynb" TargetMode="External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/>
        </p:nvSpPr>
        <p:spPr>
          <a:xfrm>
            <a:off x="888546" y="456873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Tony Primerano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09/08/2023</a:t>
            </a:r>
            <a:endParaRPr/>
          </a:p>
        </p:txBody>
      </p:sp>
      <p:pic>
        <p:nvPicPr>
          <p:cNvPr descr="IBM Skills Network Logo - Horizontal-noai copy.png"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820" y="676828"/>
            <a:ext cx="2104103" cy="62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10"/>
          <p:cNvSpPr txBox="1"/>
          <p:nvPr>
            <p:ph idx="1" type="body"/>
          </p:nvPr>
        </p:nvSpPr>
        <p:spPr>
          <a:xfrm>
            <a:off x="770000" y="1825625"/>
            <a:ext cx="8975700" cy="46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The code can be viewed at: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https://github.com/Tonyprimo/Capstone/blob/c7d133f0d26e9c577bdce2a99f5266c00be232b4/Data%20Wrangling/IBM-DS0321EN-SkillsNetwork_labs_module_1_L3_labs-jupyter-spacex-data_wrangling_jupyterlite.jupyterlite.ipynb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Steps: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perform EDA and determine labels for data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Calculate the number of launches for each site, number of </a:t>
            </a:r>
            <a:r>
              <a:rPr lang="en-US">
                <a:solidFill>
                  <a:srgbClr val="292929"/>
                </a:solidFill>
              </a:rPr>
              <a:t>occurrences</a:t>
            </a:r>
            <a:r>
              <a:rPr lang="en-US">
                <a:solidFill>
                  <a:srgbClr val="292929"/>
                </a:solidFill>
              </a:rPr>
              <a:t> of orbit, and </a:t>
            </a:r>
            <a:r>
              <a:rPr lang="en-US">
                <a:solidFill>
                  <a:srgbClr val="292929"/>
                </a:solidFill>
              </a:rPr>
              <a:t>occurrence</a:t>
            </a:r>
            <a:r>
              <a:rPr lang="en-US">
                <a:solidFill>
                  <a:srgbClr val="292929"/>
                </a:solidFill>
              </a:rPr>
              <a:t> of mission outcome per orbit.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create a binary landing outcome column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export data to .CSV file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Landing Outcomes: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landing was not always successful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True Ocean: outcome was successful landing to specific region of the ocean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False Ocean: </a:t>
            </a:r>
            <a:r>
              <a:rPr lang="en-US">
                <a:solidFill>
                  <a:srgbClr val="292929"/>
                </a:solidFill>
              </a:rPr>
              <a:t>outcome</a:t>
            </a:r>
            <a:r>
              <a:rPr lang="en-US">
                <a:solidFill>
                  <a:srgbClr val="292929"/>
                </a:solidFill>
              </a:rPr>
              <a:t> was failed landing to specific region of the ocean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True RTLS: outcome was successful landing on ground pad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False RTLS: outcome was failed landing on ground pad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True ASDS: outcome was successful landing on a drone ship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False ASDS: outcome was a failed landing on a drone ship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948CB"/>
                </a:solidFill>
              </a:rPr>
              <a:t>Outcomes were converted into 0 for failed landings and 1 for successful landings</a:t>
            </a:r>
            <a:endParaRPr>
              <a:solidFill>
                <a:srgbClr val="0948CB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11"/>
          <p:cNvSpPr txBox="1"/>
          <p:nvPr>
            <p:ph idx="1" type="body"/>
          </p:nvPr>
        </p:nvSpPr>
        <p:spPr>
          <a:xfrm>
            <a:off x="770000" y="1294176"/>
            <a:ext cx="9745500" cy="48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Code can be viewed at: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https://github.com/Tonyprimo/Capstone/blob/c7d133f0d26e9c577bdce2a99f5266c00be232b4/Exploratory%20Analysis/IBM-DS0321EN-SkillsNetwork_labs_module_2_jupyter-labs-eda-dataviz.ipynb.jupyterlite.ipynb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Charts: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Flight Number vs Payload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Flight Number vs Launch Site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Payload Mass (kg) vs Launch Site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Payload Mass (kg) vs Orbit Type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948CB"/>
              </a:buClr>
              <a:buSzPts val="1400"/>
              <a:buFont typeface="Calibri"/>
              <a:buChar char="●"/>
            </a:pPr>
            <a:r>
              <a:rPr lang="en-US">
                <a:solidFill>
                  <a:srgbClr val="0948CB"/>
                </a:solidFill>
                <a:latin typeface="Calibri"/>
                <a:ea typeface="Calibri"/>
                <a:cs typeface="Calibri"/>
                <a:sym typeface="Calibri"/>
              </a:rPr>
              <a:t>Relationships</a:t>
            </a:r>
            <a:r>
              <a:rPr lang="en-US">
                <a:solidFill>
                  <a:srgbClr val="0948CB"/>
                </a:solidFill>
                <a:latin typeface="Calibri"/>
                <a:ea typeface="Calibri"/>
                <a:cs typeface="Calibri"/>
                <a:sym typeface="Calibri"/>
              </a:rPr>
              <a:t> were viewed using scatterplots in order to determine if the variables would be useful for machine learning model.</a:t>
            </a:r>
            <a:endParaRPr>
              <a:solidFill>
                <a:srgbClr val="0948C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8CB"/>
              </a:buClr>
              <a:buSzPts val="1400"/>
              <a:buFont typeface="Calibri"/>
              <a:buChar char="●"/>
            </a:pPr>
            <a:r>
              <a:rPr lang="en-US">
                <a:solidFill>
                  <a:srgbClr val="0948CB"/>
                </a:solidFill>
                <a:latin typeface="Calibri"/>
                <a:ea typeface="Calibri"/>
                <a:cs typeface="Calibri"/>
                <a:sym typeface="Calibri"/>
              </a:rPr>
              <a:t>Comparisons were shown using bar charts for categorical data to determine presence of relationships among the categories and a measured value.</a:t>
            </a:r>
            <a:endParaRPr>
              <a:solidFill>
                <a:srgbClr val="0948C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 Data Visualization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12"/>
          <p:cNvSpPr txBox="1"/>
          <p:nvPr>
            <p:ph idx="1" type="body"/>
          </p:nvPr>
        </p:nvSpPr>
        <p:spPr>
          <a:xfrm>
            <a:off x="770000" y="1279601"/>
            <a:ext cx="9745500" cy="48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Code can be viewed at: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https://github.com/Tonyprimo/Capstone/blob/c7d133f0d26e9c577bdce2a99f5266c00be232b4/Exploratory%20Analysis/jupyter-labs-eda-sql-coursera_sqllite.ipynb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Queries used: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Display: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Names of unique launch sites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5 record where the launch site name begins with “CCA”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Total payload mass carried by boosters from NASA (CRS)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Average payload mass carried by booster </a:t>
            </a:r>
            <a:r>
              <a:rPr lang="en-US"/>
              <a:t>version</a:t>
            </a:r>
            <a:r>
              <a:rPr lang="en-US"/>
              <a:t> F9 v1.1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List: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first successful landing on ground pad date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Names of boosters  from successful landings on drone ship with masses between 4,000-6,000 kg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Total successful landings on ground pad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Names of booster versions carrying max payload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Failed  outcomes on drone ships with their respective booster versions and launch sites for the year 2015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Count of landing </a:t>
            </a:r>
            <a:r>
              <a:rPr lang="en-US"/>
              <a:t>outcomes</a:t>
            </a:r>
            <a:r>
              <a:rPr lang="en-US"/>
              <a:t> from June 2010 to March 2017 in descending order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 SQL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13"/>
          <p:cNvSpPr txBox="1"/>
          <p:nvPr>
            <p:ph idx="1" type="body"/>
          </p:nvPr>
        </p:nvSpPr>
        <p:spPr>
          <a:xfrm>
            <a:off x="838200" y="1294176"/>
            <a:ext cx="10515600" cy="49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Code can be viewed at: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https://github.com/Tonyprimo/Capstone/blob/c7d133f0d26e9c577bdce2a99f5266c00be232b4/Interactive%20Visual%20Analytics/IBM-DS0321EN-SkillsNetwork_labs_module_3_lab_jupyter_launch_site_location.jupyterlite.ipynb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Launch Site Markers: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solidFill>
                  <a:srgbClr val="0948CB"/>
                </a:solidFill>
              </a:rPr>
              <a:t>Blue circle</a:t>
            </a:r>
            <a:r>
              <a:rPr lang="en-US"/>
              <a:t> indicates NASA Johnson Space Center with a pop up for its name using latitude and longitude for the center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solidFill>
                  <a:srgbClr val="980000"/>
                </a:solidFill>
              </a:rPr>
              <a:t>Red circles</a:t>
            </a:r>
            <a:r>
              <a:rPr lang="en-US"/>
              <a:t> indicate all launch site coordinates with a pop up for its respective name using latitude and longitude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Colored Markers for Launch Outcomes</a:t>
            </a:r>
            <a:endParaRPr/>
          </a:p>
          <a:p>
            <a: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Colored markers were added for each launch outcome for each launch site. </a:t>
            </a:r>
            <a:r>
              <a:rPr lang="en-US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Green markers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were used to indicate successful outcomes while </a:t>
            </a:r>
            <a:r>
              <a:rPr lang="en-US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red markers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were used to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indicate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failed outcomes. This was used to aid in determining which launch site has the highest success rate.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 Between Launch Site to Proximities: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colored lines show the distance between launch site CCAFS SLC-40 and its proximity to the nearest Coastline, highway,city, and railway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an Interactive Map with Folium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14"/>
          <p:cNvSpPr txBox="1"/>
          <p:nvPr>
            <p:ph idx="1" type="body"/>
          </p:nvPr>
        </p:nvSpPr>
        <p:spPr>
          <a:xfrm>
            <a:off x="770000" y="1274727"/>
            <a:ext cx="9745500" cy="4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Pie Charts: Built to show the successful launches per launch site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•"/>
            </a:pPr>
            <a:r>
              <a:rPr lang="en-US">
                <a:solidFill>
                  <a:srgbClr val="292929"/>
                </a:solidFill>
              </a:rPr>
              <a:t>Drop downs were created to be able to filter results for the successes and failures at each site.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Scatter plot: Built to show relationships between Payload Mass (kg) and outcome of the launch.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400"/>
              <a:buChar char="•"/>
            </a:pPr>
            <a:r>
              <a:rPr lang="en-US">
                <a:solidFill>
                  <a:srgbClr val="292929"/>
                </a:solidFill>
              </a:rPr>
              <a:t>Range sliders were created to filter results by payload.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•"/>
            </a:pPr>
            <a:r>
              <a:rPr lang="en-US">
                <a:solidFill>
                  <a:srgbClr val="292929"/>
                </a:solidFill>
              </a:rPr>
              <a:t>An additional filter was created to filter by booster version.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Code can be viewed at: 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https://github.com/Tonyprimo/Capstone/blob/c7d133f0d26e9c577bdce2a99f5266c00be232b4/Interactive%20Visual%20Analytics/spacex_dash_app.py</a:t>
            </a:r>
            <a:endParaRPr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 Dashboard with Plotly Dash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15"/>
          <p:cNvSpPr txBox="1"/>
          <p:nvPr>
            <p:ph idx="1" type="body"/>
          </p:nvPr>
        </p:nvSpPr>
        <p:spPr>
          <a:xfrm>
            <a:off x="770000" y="1274727"/>
            <a:ext cx="9745500" cy="4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Model Development: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To prepare the dataset for the model, the data was standardized and pre-processed, split into training and testing data using train_test_split(), and then used to determine which algorithm was the best fit for the model.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For each algorithm, GridSearchCV was used to create objects and parameters, the objects were then fitted to parameters, and the training data was used to train the model.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Model Evaluation: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Using the output from each GridSearchCV, the tuned hyper parameters were checked using best_params_, accuracy was checked using score and best_score_, and a confusion matrix was plotted.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Best Classification model: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accuracy scores for all </a:t>
            </a:r>
            <a:r>
              <a:rPr lang="en-US">
                <a:solidFill>
                  <a:srgbClr val="292929"/>
                </a:solidFill>
              </a:rPr>
              <a:t>algorithms were reviewed and the best model was determined by the algorithm with the highest accuracy score to be the best performing model.</a:t>
            </a:r>
            <a:endParaRPr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can be viewed at: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https://github.com/Tonyprimo/Capstone/blob/16c45dc7b73b79a2bb7f8e5b8b874cfccfd14615/predictive%20analysis/IBM-DS0321EN-SkillsNetwork_labs_module_4_SpaceX_Machine_Learning_Prediction_Part_5.jupyterlite.ipynb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Predictive Analysis (Classification)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Exploratory data analysis 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Interactive analytics demo in screenshots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Predictive analysis results</a:t>
            </a:r>
            <a:endParaRPr/>
          </a:p>
          <a:p>
            <a:pPr indent="-1143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1" name="Google Shape;201;p1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18"/>
          <p:cNvSpPr txBox="1"/>
          <p:nvPr>
            <p:ph idx="1" type="body"/>
          </p:nvPr>
        </p:nvSpPr>
        <p:spPr>
          <a:xfrm>
            <a:off x="864975" y="1287477"/>
            <a:ext cx="3932100" cy="45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Arial"/>
              <a:buAutoNum type="arabicPeriod"/>
            </a:pPr>
            <a:r>
              <a:rPr lang="en-US">
                <a:solidFill>
                  <a:srgbClr val="292929"/>
                </a:solidFill>
              </a:rPr>
              <a:t>Early stage flights (flight numbers &lt; 30) launched from CCAFS SSLC40 were unsuccessful.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VAFB SLC4E showed the same pattern with early stage flights, but then quickly tended to higher success rates after 30.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No early flight stages were conducted at KSC LC 39A, but most flights were successful.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After 30 flights, the number of successful launches increased significantly.</a:t>
            </a:r>
            <a:endParaRPr>
              <a:solidFill>
                <a:srgbClr val="292929"/>
              </a:solidFill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Launch Site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15" name="Google Shape;2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625" y="1392499"/>
            <a:ext cx="5565339" cy="463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19"/>
          <p:cNvSpPr txBox="1"/>
          <p:nvPr>
            <p:ph idx="1" type="body"/>
          </p:nvPr>
        </p:nvSpPr>
        <p:spPr>
          <a:xfrm>
            <a:off x="770000" y="1274726"/>
            <a:ext cx="3932100" cy="46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Arial"/>
              <a:buAutoNum type="arabicPeriod"/>
            </a:pPr>
            <a:r>
              <a:rPr lang="en-US">
                <a:solidFill>
                  <a:srgbClr val="292929"/>
                </a:solidFill>
              </a:rPr>
              <a:t>When payload was &gt; 7000kg, success rate decreased. 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No correlation was shown between payload and success rate for each site.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most launches were conducted with a payload &lt; 7000kg.</a:t>
            </a:r>
            <a:endParaRPr>
              <a:solidFill>
                <a:srgbClr val="292929"/>
              </a:solidFill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Launch Site</a:t>
            </a:r>
            <a:endParaRPr/>
          </a:p>
        </p:txBody>
      </p:sp>
      <p:pic>
        <p:nvPicPr>
          <p:cNvPr id="223" name="Google Shape;2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100" y="1419075"/>
            <a:ext cx="6755875" cy="46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pic>
        <p:nvPicPr>
          <p:cNvPr id="96" name="Google Shape;9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183" y="1227349"/>
            <a:ext cx="5761418" cy="3840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20"/>
          <p:cNvSpPr txBox="1"/>
          <p:nvPr>
            <p:ph idx="1" type="body"/>
          </p:nvPr>
        </p:nvSpPr>
        <p:spPr>
          <a:xfrm>
            <a:off x="770000" y="1287475"/>
            <a:ext cx="3932100" cy="46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100% success rate shown for Earth-Sun First Lagrangian point (ES-L1), Geostationary Orbit (Geo), High Earth Orbit (HEO), and Sun Synchronous Orbit (SSO).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0% success rate for Heliocentric Orbit (SO).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1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30" name="Google Shape;230;p2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 Rate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31" name="Google Shape;2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875" y="1403375"/>
            <a:ext cx="5419725" cy="44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21"/>
          <p:cNvSpPr txBox="1"/>
          <p:nvPr>
            <p:ph idx="1" type="body"/>
          </p:nvPr>
        </p:nvSpPr>
        <p:spPr>
          <a:xfrm>
            <a:off x="770000" y="1287476"/>
            <a:ext cx="3932100" cy="4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GEO, HEO, ES-L1 had only 1 flight each, but had 100% success.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SSO had 5 flights with 100% success.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There was little to no relationship shown between flight number and success rate for GTO.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LEO only failed during low flight numbers.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As flight numbers increased, success rates increased (with exception of GTO).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39" name="Google Shape;2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400" y="1381525"/>
            <a:ext cx="5958576" cy="44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p22"/>
          <p:cNvSpPr txBox="1"/>
          <p:nvPr>
            <p:ph idx="1" type="body"/>
          </p:nvPr>
        </p:nvSpPr>
        <p:spPr>
          <a:xfrm>
            <a:off x="770000" y="1274727"/>
            <a:ext cx="3932100" cy="4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PO,ISS,LEO showed an increase in success rate as payload increased.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Arial"/>
              <a:buAutoNum type="arabicPeriod"/>
            </a:pPr>
            <a:r>
              <a:rPr lang="en-US">
                <a:solidFill>
                  <a:srgbClr val="292929"/>
                </a:solidFill>
              </a:rPr>
              <a:t>VLEO was generally associated with higher payloads.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There is little to no relationship between payload and success for GTO.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Orbit 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47" name="Google Shape;2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250" y="1410650"/>
            <a:ext cx="5826725" cy="445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23"/>
          <p:cNvSpPr txBox="1"/>
          <p:nvPr>
            <p:ph idx="1" type="body"/>
          </p:nvPr>
        </p:nvSpPr>
        <p:spPr>
          <a:xfrm>
            <a:off x="770000" y="1261976"/>
            <a:ext cx="3932100" cy="46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In 2010 - 2013, there was 0 successful launches.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After 2013, the success rate was generally increasing.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There were small dips in the success rate in 2018 and 2020.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After 2016, the success rate was constantly over 50%.</a:t>
            </a:r>
            <a:endParaRPr>
              <a:solidFill>
                <a:srgbClr val="292929"/>
              </a:solidFill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Success Yearly Trend</a:t>
            </a:r>
            <a:endParaRPr/>
          </a:p>
        </p:txBody>
      </p:sp>
      <p:pic>
        <p:nvPicPr>
          <p:cNvPr id="255" name="Google Shape;2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2025" y="1406175"/>
            <a:ext cx="5695950" cy="46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p24"/>
          <p:cNvSpPr txBox="1"/>
          <p:nvPr>
            <p:ph idx="1" type="body"/>
          </p:nvPr>
        </p:nvSpPr>
        <p:spPr>
          <a:xfrm>
            <a:off x="770000" y="1287476"/>
            <a:ext cx="9745500" cy="48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the SELECT DISTINCT clause, unique launch site names were found from the launch_site column of the SPACEXTBL table.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All Launch Site Names</a:t>
            </a:r>
            <a:endParaRPr/>
          </a:p>
        </p:txBody>
      </p:sp>
      <p:pic>
        <p:nvPicPr>
          <p:cNvPr id="263" name="Google Shape;2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325" y="2527250"/>
            <a:ext cx="3552825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25"/>
          <p:cNvSpPr txBox="1"/>
          <p:nvPr>
            <p:ph idx="1" type="body"/>
          </p:nvPr>
        </p:nvSpPr>
        <p:spPr>
          <a:xfrm>
            <a:off x="770000" y="1274727"/>
            <a:ext cx="9745500" cy="4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Using the LIMIT 5 clause, we filtered the data to show only 5 results.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Using the LIKE </a:t>
            </a:r>
            <a:r>
              <a:rPr lang="en-US"/>
              <a:t>clause</a:t>
            </a:r>
            <a:r>
              <a:rPr lang="en-US"/>
              <a:t> and the % placeholder symbol, we were able to find results from the data that began with CCA regardless of the ending characters.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Site Names Begin with 'CCA'</a:t>
            </a:r>
            <a:endParaRPr/>
          </a:p>
        </p:txBody>
      </p:sp>
      <p:pic>
        <p:nvPicPr>
          <p:cNvPr id="271" name="Google Shape;2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8075" y="2397125"/>
            <a:ext cx="622935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26"/>
          <p:cNvSpPr txBox="1"/>
          <p:nvPr>
            <p:ph idx="1" type="body"/>
          </p:nvPr>
        </p:nvSpPr>
        <p:spPr>
          <a:xfrm>
            <a:off x="770000" y="1274727"/>
            <a:ext cx="9745500" cy="4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Using the SUM function, we calculated the sum of payload masses and saved it as tital_payload_mass.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Using the WHERE clause, we filtered the data to only be calculated if the customer was NASA (CRS).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Payload Mass</a:t>
            </a:r>
            <a:endParaRPr/>
          </a:p>
        </p:txBody>
      </p:sp>
      <p:pic>
        <p:nvPicPr>
          <p:cNvPr id="279" name="Google Shape;2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525" y="2878150"/>
            <a:ext cx="58864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p27"/>
          <p:cNvSpPr txBox="1"/>
          <p:nvPr>
            <p:ph idx="1" type="body"/>
          </p:nvPr>
        </p:nvSpPr>
        <p:spPr>
          <a:xfrm>
            <a:off x="770000" y="1261977"/>
            <a:ext cx="9745500" cy="4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Using the AVG function, we calculated the average </a:t>
            </a:r>
            <a:r>
              <a:rPr lang="en-US"/>
              <a:t>payload mass and saved it in the column average_payload_mass.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Using the WHERE clause, we filtered the data to only be calculated if the booster version was F9 v1.1.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Average Payload Mass by F9 v1.1</a:t>
            </a:r>
            <a:endParaRPr/>
          </a:p>
        </p:txBody>
      </p:sp>
      <p:pic>
        <p:nvPicPr>
          <p:cNvPr id="287" name="Google Shape;2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425" y="2881225"/>
            <a:ext cx="5962650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28"/>
          <p:cNvSpPr txBox="1"/>
          <p:nvPr>
            <p:ph idx="1" type="body"/>
          </p:nvPr>
        </p:nvSpPr>
        <p:spPr>
          <a:xfrm>
            <a:off x="770000" y="1274727"/>
            <a:ext cx="9745500" cy="4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Calibri"/>
              <a:buChar char="•"/>
            </a:pPr>
            <a:r>
              <a:rPr lang="en-US">
                <a:solidFill>
                  <a:srgbClr val="292929"/>
                </a:solidFill>
              </a:rPr>
              <a:t>The MIN </a:t>
            </a:r>
            <a:r>
              <a:rPr lang="en-US">
                <a:solidFill>
                  <a:srgbClr val="292929"/>
                </a:solidFill>
              </a:rPr>
              <a:t>function</a:t>
            </a:r>
            <a:r>
              <a:rPr lang="en-US">
                <a:solidFill>
                  <a:srgbClr val="292929"/>
                </a:solidFill>
              </a:rPr>
              <a:t> was used to find the first date (minimum date).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•"/>
            </a:pPr>
            <a:r>
              <a:rPr lang="en-US">
                <a:solidFill>
                  <a:srgbClr val="292929"/>
                </a:solidFill>
              </a:rPr>
              <a:t>The WHERE clause was used to filter the data to only </a:t>
            </a:r>
            <a:r>
              <a:rPr lang="en-US">
                <a:solidFill>
                  <a:srgbClr val="292929"/>
                </a:solidFill>
              </a:rPr>
              <a:t>include</a:t>
            </a:r>
            <a:r>
              <a:rPr lang="en-US">
                <a:solidFill>
                  <a:srgbClr val="292929"/>
                </a:solidFill>
              </a:rPr>
              <a:t> the landing outcomes Success (ground pad).</a:t>
            </a:r>
            <a:endParaRPr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First Successful Ground Landing Date</a:t>
            </a:r>
            <a:endParaRPr/>
          </a:p>
        </p:txBody>
      </p:sp>
      <p:pic>
        <p:nvPicPr>
          <p:cNvPr id="295" name="Google Shape;2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650" y="2830525"/>
            <a:ext cx="597217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1" name="Google Shape;301;p29"/>
          <p:cNvSpPr txBox="1"/>
          <p:nvPr>
            <p:ph idx="1" type="body"/>
          </p:nvPr>
        </p:nvSpPr>
        <p:spPr>
          <a:xfrm>
            <a:off x="770000" y="1287476"/>
            <a:ext cx="9745500" cy="48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 The booster versions were </a:t>
            </a:r>
            <a:r>
              <a:rPr lang="en-US">
                <a:solidFill>
                  <a:srgbClr val="292929"/>
                </a:solidFill>
              </a:rPr>
              <a:t>selected</a:t>
            </a:r>
            <a:r>
              <a:rPr lang="en-US">
                <a:solidFill>
                  <a:srgbClr val="292929"/>
                </a:solidFill>
              </a:rPr>
              <a:t> using the SELECT clause.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the WHERE clause filtered the data to only include results that were success (ground pad) AND had a payload between 4000kg - 6000kg.</a:t>
            </a:r>
            <a:endParaRPr>
              <a:solidFill>
                <a:srgbClr val="292929"/>
              </a:solidFill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Successful Drone Ship Landing with Payload between 4000 and 6000</a:t>
            </a:r>
            <a:endParaRPr/>
          </a:p>
        </p:txBody>
      </p:sp>
      <p:pic>
        <p:nvPicPr>
          <p:cNvPr id="303" name="Google Shape;3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550" y="2498675"/>
            <a:ext cx="777240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3"/>
          <p:cNvSpPr txBox="1"/>
          <p:nvPr/>
        </p:nvSpPr>
        <p:spPr>
          <a:xfrm>
            <a:off x="769995" y="1279912"/>
            <a:ext cx="10688100" cy="5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948CB"/>
                </a:solidFill>
                <a:latin typeface="Arial"/>
                <a:ea typeface="Arial"/>
                <a:cs typeface="Arial"/>
                <a:sym typeface="Arial"/>
              </a:rPr>
              <a:t>Summary of methodologies</a:t>
            </a:r>
            <a:endParaRPr sz="2200">
              <a:solidFill>
                <a:srgbClr val="0948C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This project followed the steps for analysis listed below:</a:t>
            </a:r>
            <a:endParaRPr sz="2200">
              <a:solidFill>
                <a:srgbClr val="292929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Char char="•"/>
            </a:pPr>
            <a:r>
              <a:rPr lang="en-US" sz="2200">
                <a:solidFill>
                  <a:srgbClr val="292929"/>
                </a:solidFill>
              </a:rPr>
              <a:t>Data Collection</a:t>
            </a:r>
            <a:endParaRPr sz="2200">
              <a:solidFill>
                <a:srgbClr val="292929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Char char="•"/>
            </a:pPr>
            <a:r>
              <a:rPr lang="en-US" sz="2200">
                <a:solidFill>
                  <a:srgbClr val="292929"/>
                </a:solidFill>
              </a:rPr>
              <a:t>Data Wrangling</a:t>
            </a:r>
            <a:endParaRPr sz="2200">
              <a:solidFill>
                <a:srgbClr val="292929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Char char="•"/>
            </a:pPr>
            <a:r>
              <a:rPr lang="en-US" sz="2200">
                <a:solidFill>
                  <a:srgbClr val="292929"/>
                </a:solidFill>
              </a:rPr>
              <a:t>Exploratory Analysis - SQL</a:t>
            </a:r>
            <a:endParaRPr sz="2200">
              <a:solidFill>
                <a:srgbClr val="292929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Char char="•"/>
            </a:pPr>
            <a:r>
              <a:rPr lang="en-US" sz="2200">
                <a:solidFill>
                  <a:srgbClr val="292929"/>
                </a:solidFill>
              </a:rPr>
              <a:t>Interactive Visual Analytics - Folium, Plotly</a:t>
            </a:r>
            <a:endParaRPr sz="2200">
              <a:solidFill>
                <a:srgbClr val="292929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Char char="•"/>
            </a:pPr>
            <a:r>
              <a:rPr lang="en-US" sz="2200">
                <a:solidFill>
                  <a:srgbClr val="292929"/>
                </a:solidFill>
              </a:rPr>
              <a:t>Predictive Analysis - Classification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948CB"/>
                </a:solidFill>
                <a:latin typeface="Arial"/>
                <a:ea typeface="Arial"/>
                <a:cs typeface="Arial"/>
                <a:sym typeface="Arial"/>
              </a:rPr>
              <a:t>Summary of all results</a:t>
            </a:r>
            <a:endParaRPr sz="2200">
              <a:solidFill>
                <a:srgbClr val="0948C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The following visualizations and outputs were produced:</a:t>
            </a:r>
            <a:endParaRPr sz="2200">
              <a:solidFill>
                <a:srgbClr val="292929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200"/>
              <a:buChar char="●"/>
            </a:pPr>
            <a:r>
              <a:rPr lang="en-US" sz="2200">
                <a:solidFill>
                  <a:srgbClr val="292929"/>
                </a:solidFill>
              </a:rPr>
              <a:t>Exploratory Data Analysis results</a:t>
            </a:r>
            <a:endParaRPr sz="2200">
              <a:solidFill>
                <a:srgbClr val="292929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"/>
              <a:buChar char="●"/>
            </a:pPr>
            <a:r>
              <a:rPr lang="en-US" sz="2200">
                <a:solidFill>
                  <a:srgbClr val="292929"/>
                </a:solidFill>
              </a:rPr>
              <a:t>Geospatial Data</a:t>
            </a:r>
            <a:endParaRPr sz="2200">
              <a:solidFill>
                <a:srgbClr val="292929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"/>
              <a:buChar char="●"/>
            </a:pPr>
            <a:r>
              <a:rPr lang="en-US" sz="2200">
                <a:solidFill>
                  <a:srgbClr val="292929"/>
                </a:solidFill>
              </a:rPr>
              <a:t>Interactive Dashboard</a:t>
            </a:r>
            <a:endParaRPr sz="2200">
              <a:solidFill>
                <a:srgbClr val="292929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"/>
              <a:buChar char="●"/>
            </a:pPr>
            <a:r>
              <a:rPr lang="en-US" sz="2200">
                <a:solidFill>
                  <a:srgbClr val="292929"/>
                </a:solidFill>
              </a:rPr>
              <a:t>Predictive Analysis of Classification Models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	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Google Shape;309;p30"/>
          <p:cNvSpPr txBox="1"/>
          <p:nvPr>
            <p:ph idx="1" type="body"/>
          </p:nvPr>
        </p:nvSpPr>
        <p:spPr>
          <a:xfrm>
            <a:off x="770000" y="1274727"/>
            <a:ext cx="9745500" cy="4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The COUNT function was used to total the number of mission outcomes.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The GROUP BY clause was used to sort the counted data by mission outcomes 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Number of Successful and Failure Mission Outcomes</a:t>
            </a:r>
            <a:endParaRPr/>
          </a:p>
        </p:txBody>
      </p:sp>
      <p:pic>
        <p:nvPicPr>
          <p:cNvPr id="311" name="Google Shape;3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175" y="2243125"/>
            <a:ext cx="8239125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7" name="Google Shape;317;p31"/>
          <p:cNvSpPr txBox="1"/>
          <p:nvPr>
            <p:ph idx="1" type="body"/>
          </p:nvPr>
        </p:nvSpPr>
        <p:spPr>
          <a:xfrm>
            <a:off x="770000" y="1287476"/>
            <a:ext cx="9745500" cy="48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Arial"/>
              <a:buChar char="•"/>
            </a:pPr>
            <a:r>
              <a:rPr lang="en-US">
                <a:solidFill>
                  <a:srgbClr val="292929"/>
                </a:solidFill>
              </a:rPr>
              <a:t>Boosters that carried the max payload: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F9 B5 B1048.4, F9 B5 B1048.5, F9 B5 B1049.4, F9 B5 B1049.5, F9 B5 B1049.7, F9 B5 B1051.3, F9 B5 B1051.4,          F9 B5 B1051.6, F9 B5 B1056.4, F9 B5 B1058.3, F9 B5 B1060.2, F9, B5 B1060.3.</a:t>
            </a:r>
            <a:endParaRPr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Boosters Carried Maximum Payload</a:t>
            </a:r>
            <a:endParaRPr/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6175" y="2226050"/>
            <a:ext cx="6153150" cy="3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p32"/>
          <p:cNvSpPr txBox="1"/>
          <p:nvPr>
            <p:ph idx="1" type="body"/>
          </p:nvPr>
        </p:nvSpPr>
        <p:spPr>
          <a:xfrm>
            <a:off x="770000" y="1274727"/>
            <a:ext cx="9745500" cy="4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 the failed landing_outcomes in drone ship, their booster versions, and launch site names for in year 2015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2015 Launch Records</a:t>
            </a:r>
            <a:endParaRPr/>
          </a:p>
        </p:txBody>
      </p:sp>
      <p:pic>
        <p:nvPicPr>
          <p:cNvPr id="327" name="Google Shape;3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50" y="2332747"/>
            <a:ext cx="11191875" cy="36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3" name="Google Shape;333;p33"/>
          <p:cNvSpPr txBox="1"/>
          <p:nvPr>
            <p:ph idx="1" type="body"/>
          </p:nvPr>
        </p:nvSpPr>
        <p:spPr>
          <a:xfrm>
            <a:off x="770000" y="1287476"/>
            <a:ext cx="9745500" cy="48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Rank the count of landing outcomes (such as Failure (drone ship) or Success (ground pad)) between the date 2010-06-04 and 2017-03-20, in descending order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Rank Landing Outcomes Between 2010-06-04 and 2017-03-20</a:t>
            </a:r>
            <a:endParaRPr/>
          </a:p>
        </p:txBody>
      </p:sp>
      <p:pic>
        <p:nvPicPr>
          <p:cNvPr id="335" name="Google Shape;3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75" y="2141525"/>
            <a:ext cx="11449050" cy="417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3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6" name="Google Shape;346;p35"/>
          <p:cNvSpPr txBox="1"/>
          <p:nvPr>
            <p:ph idx="1" type="body"/>
          </p:nvPr>
        </p:nvSpPr>
        <p:spPr>
          <a:xfrm>
            <a:off x="770000" y="1261977"/>
            <a:ext cx="9745500" cy="4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launch sites are located on the coast of the U.S. specifically </a:t>
            </a:r>
            <a:r>
              <a:rPr lang="en-US"/>
              <a:t>around</a:t>
            </a:r>
            <a:r>
              <a:rPr lang="en-US"/>
              <a:t> Florida and California.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All Launch Sites on a Map</a:t>
            </a:r>
            <a:endParaRPr/>
          </a:p>
        </p:txBody>
      </p:sp>
      <p:pic>
        <p:nvPicPr>
          <p:cNvPr id="348" name="Google Shape;3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125" y="1738225"/>
            <a:ext cx="847725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" name="Google Shape;354;p36"/>
          <p:cNvSpPr txBox="1"/>
          <p:nvPr>
            <p:ph idx="1" type="body"/>
          </p:nvPr>
        </p:nvSpPr>
        <p:spPr>
          <a:xfrm>
            <a:off x="770000" y="1249225"/>
            <a:ext cx="9745500" cy="4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Launches were grouped into clusters at each sight and colored red for failed launches and green for successful launches accordingly.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Failed and Successful launches at each site</a:t>
            </a:r>
            <a:endParaRPr/>
          </a:p>
        </p:txBody>
      </p:sp>
      <p:pic>
        <p:nvPicPr>
          <p:cNvPr id="356" name="Google Shape;3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8388" y="1833900"/>
            <a:ext cx="4508725" cy="37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2" name="Google Shape;362;p37"/>
          <p:cNvSpPr txBox="1"/>
          <p:nvPr>
            <p:ph idx="1" type="body"/>
          </p:nvPr>
        </p:nvSpPr>
        <p:spPr>
          <a:xfrm>
            <a:off x="770000" y="1274726"/>
            <a:ext cx="8597700" cy="47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CCAFS SLC-40 launch site: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Coastline is 0.87kn due east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highway is 0.59km away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railway is 1.29km away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nearest city is 51.74km away.</a:t>
            </a:r>
            <a:endParaRPr>
              <a:solidFill>
                <a:srgbClr val="292929"/>
              </a:solidFill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Launch Site Proximity to Other Interest Points</a:t>
            </a:r>
            <a:endParaRPr/>
          </a:p>
        </p:txBody>
      </p:sp>
      <p:pic>
        <p:nvPicPr>
          <p:cNvPr id="364" name="Google Shape;3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1100" y="2616600"/>
            <a:ext cx="9149800" cy="34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4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5" name="Google Shape;375;p39"/>
          <p:cNvSpPr txBox="1"/>
          <p:nvPr>
            <p:ph idx="1" type="body"/>
          </p:nvPr>
        </p:nvSpPr>
        <p:spPr>
          <a:xfrm>
            <a:off x="770000" y="1261977"/>
            <a:ext cx="9745500" cy="4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KSC LC-39A has the highest success rate with 41.7% of all successful launches.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Launch Success Rate for Each Site</a:t>
            </a: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463" y="1862027"/>
            <a:ext cx="9471076" cy="41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4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828078" y="1291020"/>
            <a:ext cx="10530000" cy="52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SpaceX launches the Falcon9 rocket for an estimated cost of $62m per launch compared to $165m per launch from other industry providers. These </a:t>
            </a:r>
            <a:r>
              <a:rPr lang="en-US" sz="2200">
                <a:solidFill>
                  <a:srgbClr val="292929"/>
                </a:solidFill>
              </a:rPr>
              <a:t>savings</a:t>
            </a:r>
            <a:r>
              <a:rPr lang="en-US" sz="2200">
                <a:solidFill>
                  <a:srgbClr val="292929"/>
                </a:solidFill>
              </a:rPr>
              <a:t> are due to SpaceX’s ability to land and re-use the first stage of the rocket for </a:t>
            </a:r>
            <a:r>
              <a:rPr lang="en-US" sz="2200">
                <a:solidFill>
                  <a:srgbClr val="292929"/>
                </a:solidFill>
              </a:rPr>
              <a:t>subsequent</a:t>
            </a:r>
            <a:r>
              <a:rPr lang="en-US" sz="2200">
                <a:solidFill>
                  <a:srgbClr val="292929"/>
                </a:solidFill>
              </a:rPr>
              <a:t> launches.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If we are able to make predictions regarding the first stage’s ability to land, we can determine the cost per launch and assess whether SpaceX or an alternate company </a:t>
            </a:r>
            <a:r>
              <a:rPr lang="en-US" sz="2200">
                <a:solidFill>
                  <a:srgbClr val="292929"/>
                </a:solidFill>
              </a:rPr>
              <a:t>should</a:t>
            </a:r>
            <a:r>
              <a:rPr lang="en-US" sz="2200">
                <a:solidFill>
                  <a:srgbClr val="292929"/>
                </a:solidFill>
              </a:rPr>
              <a:t> bid for a rocket launch.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948CB"/>
                </a:solidFill>
              </a:rPr>
              <a:t>This project will ultimately predict if the Falcon9 first stage from SpaceX will land successfully.</a:t>
            </a:r>
            <a:endParaRPr sz="2200">
              <a:solidFill>
                <a:srgbClr val="0948CB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3" name="Google Shape;383;p40"/>
          <p:cNvSpPr txBox="1"/>
          <p:nvPr>
            <p:ph idx="1" type="body"/>
          </p:nvPr>
        </p:nvSpPr>
        <p:spPr>
          <a:xfrm>
            <a:off x="734025" y="1274727"/>
            <a:ext cx="10551600" cy="4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>
                <a:solidFill>
                  <a:srgbClr val="292929"/>
                </a:solidFill>
              </a:rPr>
              <a:t>76.9% of launches at KSC LC-39A were successful whereas 23.1% failed giving KSC LC-39A the highest success rate.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Breakdown of Launches at KSC LC-39A</a:t>
            </a:r>
            <a:endParaRPr/>
          </a:p>
        </p:txBody>
      </p:sp>
      <p:pic>
        <p:nvPicPr>
          <p:cNvPr id="385" name="Google Shape;38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338" y="2020222"/>
            <a:ext cx="8802926" cy="36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770000" y="1287476"/>
            <a:ext cx="10414800" cy="48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Lower payloads had greater success than heavier payloads.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Some boosters were not launches with heavier payloads.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Launch Outcome and Payload for All Sites</a:t>
            </a:r>
            <a:endParaRPr/>
          </a:p>
        </p:txBody>
      </p:sp>
      <p:pic>
        <p:nvPicPr>
          <p:cNvPr id="393" name="Google Shape;39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573" y="2132973"/>
            <a:ext cx="9212451" cy="37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5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" name="Google Shape;404;p43"/>
          <p:cNvSpPr txBox="1"/>
          <p:nvPr>
            <p:ph idx="1" type="body"/>
          </p:nvPr>
        </p:nvSpPr>
        <p:spPr>
          <a:xfrm>
            <a:off x="770000" y="1261975"/>
            <a:ext cx="5325900" cy="4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The decision tree method was the best classification model with an 87.32% accuracy score.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Classification Accuracy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406" name="Google Shape;40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325" y="2591250"/>
            <a:ext cx="7496750" cy="25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2" name="Google Shape;412;p44"/>
          <p:cNvSpPr txBox="1"/>
          <p:nvPr>
            <p:ph idx="1" type="body"/>
          </p:nvPr>
        </p:nvSpPr>
        <p:spPr>
          <a:xfrm>
            <a:off x="770000" y="1272252"/>
            <a:ext cx="9477900" cy="4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The confusion matrix shows 15 correctly identified outcomes and 3 incorrectly identified outcome resulting in a 83.33% accuracy.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</a:endParaRPr>
          </a:p>
        </p:txBody>
      </p:sp>
      <p:sp>
        <p:nvSpPr>
          <p:cNvPr id="413" name="Google Shape;413;p4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414" name="Google Shape;4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4675" y="1946250"/>
            <a:ext cx="4846250" cy="40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p45"/>
          <p:cNvSpPr txBox="1"/>
          <p:nvPr>
            <p:ph idx="1" type="body"/>
          </p:nvPr>
        </p:nvSpPr>
        <p:spPr>
          <a:xfrm>
            <a:off x="770000" y="1261975"/>
            <a:ext cx="10688100" cy="4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Arial"/>
              <a:buChar char="•"/>
            </a:pPr>
            <a:r>
              <a:rPr lang="en-US">
                <a:solidFill>
                  <a:srgbClr val="292929"/>
                </a:solidFill>
              </a:rPr>
              <a:t>As the number of flights increase, the success rates increased.</a:t>
            </a:r>
            <a:endParaRPr>
              <a:solidFill>
                <a:srgbClr val="292929"/>
              </a:solidFill>
            </a:endParaRPr>
          </a:p>
          <a:p>
            <a:pPr indent="-1778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400"/>
              <a:buChar char="•"/>
            </a:pPr>
            <a:r>
              <a:rPr lang="en-US">
                <a:solidFill>
                  <a:srgbClr val="292929"/>
                </a:solidFill>
              </a:rPr>
              <a:t>2010 - 2013: 0% success rate, after 2013: generally increasing success rate, after 2016: over 50% success rate.</a:t>
            </a:r>
            <a:endParaRPr>
              <a:solidFill>
                <a:srgbClr val="292929"/>
              </a:solidFill>
            </a:endParaRPr>
          </a:p>
          <a:p>
            <a:pPr indent="-1778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400"/>
              <a:buChar char="•"/>
            </a:pPr>
            <a:r>
              <a:rPr lang="en-US">
                <a:solidFill>
                  <a:srgbClr val="292929"/>
                </a:solidFill>
              </a:rPr>
              <a:t>Orbit types ES-L1, GEO, HEO, SSO had the highest success rate. </a:t>
            </a:r>
            <a:r>
              <a:rPr lang="en-US">
                <a:solidFill>
                  <a:srgbClr val="0948CB"/>
                </a:solidFill>
              </a:rPr>
              <a:t>SSO had the most successful launches.</a:t>
            </a:r>
            <a:endParaRPr>
              <a:solidFill>
                <a:srgbClr val="0948CB"/>
              </a:solidFill>
            </a:endParaRPr>
          </a:p>
          <a:p>
            <a:pPr indent="-1778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400"/>
              <a:buChar char="•"/>
            </a:pPr>
            <a:r>
              <a:rPr lang="en-US">
                <a:solidFill>
                  <a:srgbClr val="292929"/>
                </a:solidFill>
              </a:rPr>
              <a:t>Orbit types PO, ISS, LEO, VLEO had the most successful launches with heavy payloads.</a:t>
            </a:r>
            <a:endParaRPr>
              <a:solidFill>
                <a:srgbClr val="292929"/>
              </a:solidFill>
            </a:endParaRPr>
          </a:p>
          <a:p>
            <a:pPr indent="-1778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400"/>
              <a:buChar char="•"/>
            </a:pPr>
            <a:r>
              <a:rPr lang="en-US">
                <a:solidFill>
                  <a:srgbClr val="292929"/>
                </a:solidFill>
              </a:rPr>
              <a:t>KSC LC-39A was the most successful launch site.</a:t>
            </a:r>
            <a:endParaRPr>
              <a:solidFill>
                <a:srgbClr val="292929"/>
              </a:solidFill>
            </a:endParaRPr>
          </a:p>
          <a:p>
            <a:pPr indent="-1778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400"/>
              <a:buChar char="•"/>
            </a:pPr>
            <a:r>
              <a:rPr lang="en-US">
                <a:solidFill>
                  <a:srgbClr val="292929"/>
                </a:solidFill>
              </a:rPr>
              <a:t>Lower payloads had a higher success rate than heavy payloads, but also had more launches than higher payloads.</a:t>
            </a:r>
            <a:endParaRPr>
              <a:solidFill>
                <a:srgbClr val="292929"/>
              </a:solidFill>
            </a:endParaRPr>
          </a:p>
        </p:txBody>
      </p:sp>
      <p:sp>
        <p:nvSpPr>
          <p:cNvPr id="421" name="Google Shape;421;p4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p46"/>
          <p:cNvSpPr txBox="1"/>
          <p:nvPr>
            <p:ph idx="1" type="body"/>
          </p:nvPr>
        </p:nvSpPr>
        <p:spPr>
          <a:xfrm>
            <a:off x="770000" y="1279599"/>
            <a:ext cx="10515600" cy="49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REST API																Web Scraping</a:t>
            </a:r>
            <a:endParaRPr/>
          </a:p>
        </p:txBody>
      </p:sp>
      <p:sp>
        <p:nvSpPr>
          <p:cNvPr id="429" name="Google Shape;429;p4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Appendix- </a:t>
            </a:r>
            <a:r>
              <a:rPr lang="en-US" sz="4000">
                <a:solidFill>
                  <a:srgbClr val="0B49CB"/>
                </a:solidFill>
              </a:rPr>
              <a:t>Space X REST API &amp; Web Scraping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1650900"/>
            <a:ext cx="4875250" cy="488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625" y="1578550"/>
            <a:ext cx="4263851" cy="4848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/>
          <p:nvPr>
            <p:ph idx="12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6"/>
          <p:cNvSpPr txBox="1"/>
          <p:nvPr/>
        </p:nvSpPr>
        <p:spPr>
          <a:xfrm>
            <a:off x="770000" y="1286775"/>
            <a:ext cx="5057100" cy="55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88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collection methodology:</a:t>
            </a:r>
            <a:endParaRPr sz="5600"/>
          </a:p>
          <a:p>
            <a:pPr indent="-317500" lvl="0" marL="4572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requests were made to the SpaceX REST API</a:t>
            </a:r>
            <a:endParaRPr b="0" i="0" sz="5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600">
                <a:solidFill>
                  <a:schemeClr val="dk1"/>
                </a:solidFill>
              </a:rPr>
              <a:t>Web Scraping from Wikipedia</a:t>
            </a:r>
            <a:endParaRPr sz="5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data wrangling:</a:t>
            </a:r>
            <a:endParaRPr sz="5600"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600">
                <a:solidFill>
                  <a:schemeClr val="dk1"/>
                </a:solidFill>
              </a:rPr>
              <a:t>One-hot encoding was applied to categorical features</a:t>
            </a:r>
            <a:endParaRPr sz="56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600">
                <a:solidFill>
                  <a:schemeClr val="dk1"/>
                </a:solidFill>
              </a:rPr>
              <a:t>.fillna() used to remove NaN values</a:t>
            </a:r>
            <a:endParaRPr sz="56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600">
                <a:solidFill>
                  <a:schemeClr val="dk1"/>
                </a:solidFill>
              </a:rPr>
              <a:t>Landing outcome label was created to show:</a:t>
            </a:r>
            <a:endParaRPr sz="5600"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600">
                <a:solidFill>
                  <a:schemeClr val="dk1"/>
                </a:solidFill>
              </a:rPr>
              <a:t>0 for unsuccessful landings</a:t>
            </a:r>
            <a:endParaRPr sz="5600"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600">
                <a:solidFill>
                  <a:schemeClr val="dk1"/>
                </a:solidFill>
              </a:rPr>
              <a:t>1 for successful landings</a:t>
            </a:r>
            <a:endParaRPr sz="56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600">
                <a:solidFill>
                  <a:schemeClr val="dk1"/>
                </a:solidFill>
              </a:rPr>
              <a:t>.value_counts() was used to determine:</a:t>
            </a:r>
            <a:endParaRPr sz="5600"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600">
                <a:solidFill>
                  <a:schemeClr val="dk1"/>
                </a:solidFill>
              </a:rPr>
              <a:t>number of launches for each site</a:t>
            </a:r>
            <a:endParaRPr sz="5600"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600">
                <a:solidFill>
                  <a:schemeClr val="dk1"/>
                </a:solidFill>
              </a:rPr>
              <a:t>number of </a:t>
            </a:r>
            <a:r>
              <a:rPr lang="en-US" sz="5600">
                <a:solidFill>
                  <a:schemeClr val="dk1"/>
                </a:solidFill>
              </a:rPr>
              <a:t>occurrence</a:t>
            </a:r>
            <a:r>
              <a:rPr lang="en-US" sz="5600">
                <a:solidFill>
                  <a:schemeClr val="dk1"/>
                </a:solidFill>
              </a:rPr>
              <a:t> for each orbit</a:t>
            </a:r>
            <a:endParaRPr sz="5600"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600">
                <a:solidFill>
                  <a:schemeClr val="dk1"/>
                </a:solidFill>
              </a:rPr>
              <a:t>occurrence</a:t>
            </a:r>
            <a:r>
              <a:rPr lang="en-US" sz="5600">
                <a:solidFill>
                  <a:schemeClr val="dk1"/>
                </a:solidFill>
              </a:rPr>
              <a:t> and number of outcomes for each orbit</a:t>
            </a:r>
            <a:endParaRPr sz="5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292929"/>
                </a:solidFill>
              </a:rPr>
              <a:t>E</a:t>
            </a:r>
            <a:r>
              <a:rPr lang="en-US" sz="5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xploratory </a:t>
            </a:r>
            <a:r>
              <a:rPr lang="en-US" sz="5600">
                <a:solidFill>
                  <a:srgbClr val="292929"/>
                </a:solidFill>
              </a:rPr>
              <a:t>D</a:t>
            </a:r>
            <a:r>
              <a:rPr lang="en-US" sz="5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ata </a:t>
            </a:r>
            <a:r>
              <a:rPr lang="en-US" sz="5600">
                <a:solidFill>
                  <a:srgbClr val="292929"/>
                </a:solidFill>
              </a:rPr>
              <a:t>A</a:t>
            </a:r>
            <a:r>
              <a:rPr lang="en-US" sz="5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nalysis (EDA) using visualization and SQL:</a:t>
            </a:r>
            <a:endParaRPr sz="5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•"/>
            </a:pPr>
            <a:r>
              <a:rPr lang="en-US" sz="5600">
                <a:solidFill>
                  <a:srgbClr val="292929"/>
                </a:solidFill>
              </a:rPr>
              <a:t>Using SQL queries, the data was manipulated and evaluated</a:t>
            </a:r>
            <a:endParaRPr sz="5600"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•"/>
            </a:pPr>
            <a:r>
              <a:rPr lang="en-US" sz="5600">
                <a:solidFill>
                  <a:srgbClr val="292929"/>
                </a:solidFill>
              </a:rPr>
              <a:t>Pandas and Matplotlib were used to visualize relationships and determine patterns</a:t>
            </a:r>
            <a:endParaRPr sz="5600">
              <a:solidFill>
                <a:srgbClr val="292929"/>
              </a:solidFill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39285"/>
              <a:buFont typeface="Arial"/>
              <a:buNone/>
            </a:pPr>
            <a:r>
              <a:t/>
            </a:r>
            <a:endParaRPr sz="5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39285"/>
              <a:buFont typeface="Arial"/>
              <a:buNone/>
            </a:pPr>
            <a:r>
              <a:t/>
            </a:r>
            <a:endParaRPr sz="5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25" name="Google Shape;125;p6"/>
          <p:cNvSpPr txBox="1"/>
          <p:nvPr/>
        </p:nvSpPr>
        <p:spPr>
          <a:xfrm>
            <a:off x="5841575" y="1584000"/>
            <a:ext cx="5616300" cy="48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Perform interactive visual analytics using Folium and Plotly Dash:</a:t>
            </a:r>
            <a:endParaRPr>
              <a:solidFill>
                <a:srgbClr val="292929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400"/>
              <a:buChar char="•"/>
            </a:pPr>
            <a:r>
              <a:rPr lang="en-US">
                <a:solidFill>
                  <a:srgbClr val="292929"/>
                </a:solidFill>
              </a:rPr>
              <a:t>Geospatial Analytics using Folium</a:t>
            </a:r>
            <a:endParaRPr>
              <a:solidFill>
                <a:srgbClr val="292929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•"/>
            </a:pPr>
            <a:r>
              <a:rPr lang="en-US">
                <a:solidFill>
                  <a:srgbClr val="292929"/>
                </a:solidFill>
              </a:rPr>
              <a:t>Interactive dashboard created using Plotly Dash</a:t>
            </a:r>
            <a:endParaRPr>
              <a:solidFill>
                <a:srgbClr val="292929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Perform predictive analysis using classification models:</a:t>
            </a:r>
            <a:endParaRPr>
              <a:solidFill>
                <a:srgbClr val="292929"/>
              </a:solidFill>
            </a:endParaRPr>
          </a:p>
          <a:p>
            <a:pPr indent="-279400" lvl="0" marL="4572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800"/>
              <a:buChar char="●"/>
            </a:pPr>
            <a:r>
              <a:rPr lang="en-US">
                <a:solidFill>
                  <a:srgbClr val="292929"/>
                </a:solidFill>
              </a:rPr>
              <a:t>Data was standardized</a:t>
            </a:r>
            <a:endParaRPr>
              <a:solidFill>
                <a:srgbClr val="292929"/>
              </a:solidFill>
            </a:endParaRPr>
          </a:p>
          <a:p>
            <a:pPr indent="-279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Char char="●"/>
            </a:pPr>
            <a:r>
              <a:rPr lang="en-US">
                <a:solidFill>
                  <a:srgbClr val="292929"/>
                </a:solidFill>
              </a:rPr>
              <a:t>Train_test_split used to split data into train and test sets</a:t>
            </a:r>
            <a:endParaRPr>
              <a:solidFill>
                <a:srgbClr val="292929"/>
              </a:solidFill>
            </a:endParaRPr>
          </a:p>
          <a:p>
            <a:pPr indent="-279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Char char="●"/>
            </a:pPr>
            <a:r>
              <a:rPr lang="en-US">
                <a:solidFill>
                  <a:srgbClr val="292929"/>
                </a:solidFill>
              </a:rPr>
              <a:t>Trained different classification models on the data</a:t>
            </a:r>
            <a:endParaRPr>
              <a:solidFill>
                <a:srgbClr val="292929"/>
              </a:solidFill>
            </a:endParaRPr>
          </a:p>
          <a:p>
            <a:pPr indent="-279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Char char="●"/>
            </a:pPr>
            <a:r>
              <a:rPr lang="en-US">
                <a:solidFill>
                  <a:srgbClr val="292929"/>
                </a:solidFill>
              </a:rPr>
              <a:t>Found hyperparameters using GridsearchCV</a:t>
            </a:r>
            <a:endParaRPr>
              <a:solidFill>
                <a:srgbClr val="292929"/>
              </a:solidFill>
            </a:endParaRPr>
          </a:p>
          <a:p>
            <a:pPr indent="-279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Char char="●"/>
            </a:pPr>
            <a:r>
              <a:rPr lang="en-US">
                <a:solidFill>
                  <a:srgbClr val="292929"/>
                </a:solidFill>
              </a:rPr>
              <a:t>Confusion matrices for each model were plotted</a:t>
            </a:r>
            <a:endParaRPr>
              <a:solidFill>
                <a:srgbClr val="292929"/>
              </a:solidFill>
            </a:endParaRPr>
          </a:p>
          <a:p>
            <a:pPr indent="-279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"/>
              <a:buChar char="●"/>
            </a:pPr>
            <a:r>
              <a:rPr lang="en-US">
                <a:solidFill>
                  <a:srgbClr val="292929"/>
                </a:solidFill>
              </a:rPr>
              <a:t>Accuracy of each model was assessed</a:t>
            </a:r>
            <a:endParaRPr>
              <a:solidFill>
                <a:srgbClr val="2929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7"/>
          <p:cNvSpPr txBox="1"/>
          <p:nvPr>
            <p:ph idx="1" type="body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The SpaceX REST API was used to retrieve data pertaining to launches of the Falcon9 rocket, including the rocket used, payload delivered, launch specifications, and landing outcomes.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AutoNum type="arabicPeriod"/>
            </a:pPr>
            <a:r>
              <a:rPr lang="en-US" sz="2200">
                <a:solidFill>
                  <a:srgbClr val="292929"/>
                </a:solidFill>
              </a:rPr>
              <a:t>GET requests were made to the API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AutoNum type="arabicPeriod"/>
            </a:pPr>
            <a:r>
              <a:rPr lang="en-US" sz="2200">
                <a:solidFill>
                  <a:srgbClr val="292929"/>
                </a:solidFill>
              </a:rPr>
              <a:t>Responses were decoded as a .JSON file and turned into a dataframe using Pandas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AutoNum type="arabicPeriod"/>
            </a:pPr>
            <a:r>
              <a:rPr lang="en-US" sz="2200">
                <a:solidFill>
                  <a:srgbClr val="292929"/>
                </a:solidFill>
              </a:rPr>
              <a:t>Data was cleaned and missing values were filled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AutoNum type="arabicPeriod"/>
            </a:pPr>
            <a:r>
              <a:rPr lang="en-US" sz="2200">
                <a:solidFill>
                  <a:srgbClr val="292929"/>
                </a:solidFill>
              </a:rPr>
              <a:t>Web Scraping through BeautifulSoup was used to obtain launch records for Falcon9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948CB"/>
                </a:solidFill>
              </a:rPr>
              <a:t>Objective: extract launch records as HTML table, parse the table and convert it to a Pandas dataframe for future analysis</a:t>
            </a:r>
            <a:endParaRPr b="0" i="0" sz="2800" u="none" cap="none" strike="noStrike">
              <a:solidFill>
                <a:srgbClr val="0948C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- SpaceX REST API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8"/>
          <p:cNvSpPr txBox="1"/>
          <p:nvPr>
            <p:ph idx="1" type="body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noFill/>
          <a:ln cap="flat" cmpd="sng" w="9525">
            <a:solidFill>
              <a:srgbClr val="0B49C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DDB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Place your flowchart of SpaceX API calls here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8"/>
          <p:cNvSpPr txBox="1"/>
          <p:nvPr>
            <p:ph idx="2" type="body"/>
          </p:nvPr>
        </p:nvSpPr>
        <p:spPr>
          <a:xfrm>
            <a:off x="820750" y="1279600"/>
            <a:ext cx="4640400" cy="18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371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2900">
                <a:solidFill>
                  <a:srgbClr val="292929"/>
                </a:solidFill>
              </a:rPr>
              <a:t>The code used can be viewed at: </a:t>
            </a:r>
            <a:r>
              <a:rPr b="0" i="0" lang="en-US" sz="2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https://github.com/Tonyprimo/Capstone/blob/c7d133f0d26e9c577bdce2a99f5266c00be232b4/Collecting%20the%20Data/jupyter-labs-spacex-data-collection-api.ipynb</a:t>
            </a:r>
            <a:endParaRPr sz="2900"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– SpaceX API</a:t>
            </a:r>
            <a:endParaRPr/>
          </a:p>
        </p:txBody>
      </p:sp>
      <p:sp>
        <p:nvSpPr>
          <p:cNvPr id="141" name="Google Shape;141;p8"/>
          <p:cNvSpPr txBox="1"/>
          <p:nvPr/>
        </p:nvSpPr>
        <p:spPr>
          <a:xfrm>
            <a:off x="770000" y="2648300"/>
            <a:ext cx="4691100" cy="3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Request launch data from SpaceX API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Decode response as .JSON file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Request information about the launches using </a:t>
            </a:r>
            <a:r>
              <a:rPr lang="en-US"/>
              <a:t>custom functions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Create dictionary for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Create dataframe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Filter dataframe to include only Falcon9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Replace missing values for payload mass with calculated mean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Export the data to .CSV file</a:t>
            </a:r>
            <a:endParaRPr/>
          </a:p>
        </p:txBody>
      </p:sp>
      <p:pic>
        <p:nvPicPr>
          <p:cNvPr id="142" name="Google Shape;14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1100" y="1359675"/>
            <a:ext cx="5910150" cy="46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9"/>
          <p:cNvSpPr txBox="1"/>
          <p:nvPr>
            <p:ph idx="1" type="body"/>
          </p:nvPr>
        </p:nvSpPr>
        <p:spPr>
          <a:xfrm>
            <a:off x="922400" y="1792300"/>
            <a:ext cx="4256700" cy="4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The code used can be viewed at: </a:t>
            </a:r>
            <a:endParaRPr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https://github.com/Tonyprimo/Capstone/blob/c7d133f0d26e9c577bdce2a99f5266c00be232b4/Collecting%20the%20Data/jupyter-labs-webscraping.ipynb</a:t>
            </a:r>
            <a:endParaRPr>
              <a:solidFill>
                <a:srgbClr val="292929"/>
              </a:solidFill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Steps: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Request Falcon9 launch data from Wikipedia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Create BeautifulSoup object from HTML response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Extract column names from the table header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Parse HTML table to collect data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Create dictionary from the data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Create dataframe from the dictionary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AutoNum type="arabicPeriod"/>
            </a:pPr>
            <a:r>
              <a:rPr lang="en-US">
                <a:solidFill>
                  <a:srgbClr val="292929"/>
                </a:solidFill>
              </a:rPr>
              <a:t>Export the data to .CSV file</a:t>
            </a:r>
            <a:endParaRPr>
              <a:solidFill>
                <a:srgbClr val="292929"/>
              </a:solidFill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ct val="100000"/>
              <a:buFont typeface="IBM Plex Mono SemiBold"/>
              <a:buNone/>
            </a:pPr>
            <a:r>
              <a:t/>
            </a:r>
            <a:endParaRPr sz="40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- Web Scraping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noFill/>
          <a:ln cap="flat" cmpd="sng" w="9525">
            <a:solidFill>
              <a:srgbClr val="0B49C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DDB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Place your flowchart of web scraping here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6050" y="1338325"/>
            <a:ext cx="5595199" cy="468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